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Jost ExtraBold"/>
      <p:bold r:id="rId19"/>
      <p:boldItalic r:id="rId20"/>
    </p:embeddedFont>
    <p:embeddedFont>
      <p:font typeface="Jost"/>
      <p:regular r:id="rId21"/>
      <p:bold r:id="rId22"/>
      <p:italic r:id="rId23"/>
      <p:boldItalic r:id="rId24"/>
    </p:embeddedFont>
    <p:embeddedFont>
      <p:font typeface="Jost SemiBold"/>
      <p:regular r:id="rId25"/>
      <p:bold r:id="rId26"/>
      <p:italic r:id="rId27"/>
      <p:boldItalic r:id="rId28"/>
    </p:embeddedFont>
    <p:embeddedFont>
      <p:font typeface="Jost Medium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JostExtraBold-boldItalic.fntdata"/><Relationship Id="rId22" Type="http://schemas.openxmlformats.org/officeDocument/2006/relationships/font" Target="fonts/Jost-bold.fntdata"/><Relationship Id="rId21" Type="http://schemas.openxmlformats.org/officeDocument/2006/relationships/font" Target="fonts/Jost-regular.fntdata"/><Relationship Id="rId24" Type="http://schemas.openxmlformats.org/officeDocument/2006/relationships/font" Target="fonts/Jost-boldItalic.fntdata"/><Relationship Id="rId23" Type="http://schemas.openxmlformats.org/officeDocument/2006/relationships/font" Target="fonts/Jos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JostSemiBold-bold.fntdata"/><Relationship Id="rId25" Type="http://schemas.openxmlformats.org/officeDocument/2006/relationships/font" Target="fonts/JostSemiBold-regular.fntdata"/><Relationship Id="rId28" Type="http://schemas.openxmlformats.org/officeDocument/2006/relationships/font" Target="fonts/JostSemiBold-boldItalic.fntdata"/><Relationship Id="rId27" Type="http://schemas.openxmlformats.org/officeDocument/2006/relationships/font" Target="fonts/JostSemiBol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Jost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JostMedium-italic.fntdata"/><Relationship Id="rId30" Type="http://schemas.openxmlformats.org/officeDocument/2006/relationships/font" Target="fonts/JostMedium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JostMedium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JostExtraBold-bold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3d68c6f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03d68c6f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4b93c784e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4b93c784e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The implementation logos are React, React Native, and Expo. </a:t>
            </a:r>
            <a:endParaRPr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4b766b0e9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4b766b0e9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4b93c784e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4b93c784e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4bde8bf80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4bde8bf80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4b99ce655f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4b99ce655f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4b766b0e9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4b766b0e9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4b8cdfd9db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4b8cdfd9db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4b766b0e9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4b766b0e9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4b99ce655f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4b99ce655f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4b8cdfd9db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4b8cdfd9db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bde8bf808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4bde8bf808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4b766b0e9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4b766b0e9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Management)-1" type="title">
  <p:cSld name="TITLE">
    <p:bg>
      <p:bgPr>
        <a:solidFill>
          <a:srgbClr val="FD8D3A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64500" y="1801900"/>
            <a:ext cx="8520600" cy="105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AF9F3"/>
              </a:buClr>
              <a:buSzPts val="3600"/>
              <a:buFont typeface="Jost ExtraBold"/>
              <a:buNone/>
              <a:defRPr sz="3600">
                <a:solidFill>
                  <a:srgbClr val="FAF9F3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700" y="198800"/>
            <a:ext cx="3258601" cy="11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0052" y="4283750"/>
            <a:ext cx="4183875" cy="7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-1">
  <p:cSld name="BIG_NUMBER">
    <p:bg>
      <p:bgPr>
        <a:solidFill>
          <a:srgbClr val="FAF9F3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475125"/>
            <a:ext cx="8520600" cy="8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D8D3A"/>
              </a:buClr>
              <a:buSzPts val="4500"/>
              <a:buFont typeface="Jost ExtraBold"/>
              <a:buNone/>
              <a:defRPr sz="4500">
                <a:solidFill>
                  <a:srgbClr val="FD8D3A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56525" y="1771650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indent="-330200" lvl="1" marL="9144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2pPr>
            <a:lvl3pPr indent="-330200" lvl="2" marL="13716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3pPr>
            <a:lvl4pPr indent="-330200" lvl="3" marL="18288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4pPr>
            <a:lvl5pPr indent="-330200" lvl="4" marL="22860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5pPr>
            <a:lvl6pPr indent="-330200" lvl="5" marL="2743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6pPr>
            <a:lvl7pPr indent="-330200" lvl="6" marL="32004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7pPr>
            <a:lvl8pPr indent="-330200" lvl="7" marL="36576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8pPr>
            <a:lvl9pPr indent="-330200" lvl="8" marL="41148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9pPr>
          </a:lstStyle>
          <a:p/>
        </p:txBody>
      </p:sp>
      <p:pic>
        <p:nvPicPr>
          <p:cNvPr id="47" name="Google Shape;4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7275" y="4482350"/>
            <a:ext cx="995025" cy="5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-1" type="blank">
  <p:cSld name="BLANK">
    <p:bg>
      <p:bgPr>
        <a:solidFill>
          <a:srgbClr val="FD8D3A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88288" y="591525"/>
            <a:ext cx="2967425" cy="296742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2"/>
          <p:cNvSpPr txBox="1"/>
          <p:nvPr>
            <p:ph type="title"/>
          </p:nvPr>
        </p:nvSpPr>
        <p:spPr>
          <a:xfrm>
            <a:off x="1976700" y="2966075"/>
            <a:ext cx="5190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t ExtraBold"/>
              <a:buNone/>
              <a:defRPr sz="3600">
                <a:solidFill>
                  <a:schemeClr val="lt1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Product Lab)-2">
  <p:cSld name="CUSTOM">
    <p:bg>
      <p:bgPr>
        <a:solidFill>
          <a:srgbClr val="D86713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311700" y="2193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t ExtraBold"/>
              <a:buNone/>
              <a:defRPr sz="3600">
                <a:solidFill>
                  <a:schemeClr val="lt1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3" name="Google Shape;5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3799899" cy="13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0052" y="4283750"/>
            <a:ext cx="4183875" cy="7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-2">
  <p:cSld name="CUSTOM_1">
    <p:bg>
      <p:bgPr>
        <a:solidFill>
          <a:srgbClr val="FAF9F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374450" y="1613675"/>
            <a:ext cx="8520600" cy="92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86713"/>
              </a:buClr>
              <a:buSzPts val="3600"/>
              <a:buFont typeface="Jost ExtraBold"/>
              <a:buNone/>
              <a:defRPr sz="3600">
                <a:solidFill>
                  <a:srgbClr val="D86713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16950" l="0" r="4734" t="0"/>
          <a:stretch/>
        </p:blipFill>
        <p:spPr>
          <a:xfrm>
            <a:off x="7960650" y="4111975"/>
            <a:ext cx="1183350" cy="10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-2">
  <p:cSld name="CUSTOM_2">
    <p:bg>
      <p:bgPr>
        <a:solidFill>
          <a:srgbClr val="FAF9F3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 b="16950" l="0" r="4734" t="0"/>
          <a:stretch/>
        </p:blipFill>
        <p:spPr>
          <a:xfrm>
            <a:off x="7960650" y="4111975"/>
            <a:ext cx="1183350" cy="10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-2">
  <p:cSld name="CUSTOM_3">
    <p:bg>
      <p:bgPr>
        <a:solidFill>
          <a:srgbClr val="FAF9F3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sp>
        <p:nvSpPr>
          <p:cNvPr id="65" name="Google Shape;65;p1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66" name="Google Shape;66;p16"/>
          <p:cNvPicPr preferRelativeResize="0"/>
          <p:nvPr/>
        </p:nvPicPr>
        <p:blipFill rotWithShape="1">
          <a:blip r:embed="rId2">
            <a:alphaModFix/>
          </a:blip>
          <a:srcRect b="16950" l="0" r="4734" t="0"/>
          <a:stretch/>
        </p:blipFill>
        <p:spPr>
          <a:xfrm>
            <a:off x="7960650" y="4111975"/>
            <a:ext cx="1183350" cy="10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-2">
  <p:cSld name="CUSTOM_4">
    <p:bg>
      <p:bgPr>
        <a:solidFill>
          <a:srgbClr val="FAF9F3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9" name="Google Shape;69;p17"/>
          <p:cNvPicPr preferRelativeResize="0"/>
          <p:nvPr/>
        </p:nvPicPr>
        <p:blipFill rotWithShape="1">
          <a:blip r:embed="rId2">
            <a:alphaModFix/>
          </a:blip>
          <a:srcRect b="16950" l="0" r="4734" t="0"/>
          <a:stretch/>
        </p:blipFill>
        <p:spPr>
          <a:xfrm>
            <a:off x="7960650" y="4111975"/>
            <a:ext cx="1183350" cy="10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-2">
  <p:cSld name="CUSTOM_5">
    <p:bg>
      <p:bgPr>
        <a:solidFill>
          <a:srgbClr val="FAF9F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555600"/>
            <a:ext cx="2835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2" name="Google Shape;72;p18"/>
          <p:cNvSpPr txBox="1"/>
          <p:nvPr>
            <p:ph idx="1" type="body"/>
          </p:nvPr>
        </p:nvSpPr>
        <p:spPr>
          <a:xfrm>
            <a:off x="311700" y="1389600"/>
            <a:ext cx="3722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73" name="Google Shape;73;p18"/>
          <p:cNvPicPr preferRelativeResize="0"/>
          <p:nvPr/>
        </p:nvPicPr>
        <p:blipFill rotWithShape="1">
          <a:blip r:embed="rId2">
            <a:alphaModFix/>
          </a:blip>
          <a:srcRect b="16950" l="0" r="4734" t="0"/>
          <a:stretch/>
        </p:blipFill>
        <p:spPr>
          <a:xfrm>
            <a:off x="7960650" y="4111975"/>
            <a:ext cx="1183350" cy="10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-2">
  <p:cSld name="CUSTOM_6">
    <p:bg>
      <p:bgPr>
        <a:solidFill>
          <a:srgbClr val="D86713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t SemiBold"/>
              <a:buNone/>
              <a:defRPr sz="3600">
                <a:solidFill>
                  <a:schemeClr val="l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76" name="Google Shape;76;p19"/>
          <p:cNvPicPr preferRelativeResize="0"/>
          <p:nvPr/>
        </p:nvPicPr>
        <p:blipFill rotWithShape="1">
          <a:blip r:embed="rId2">
            <a:alphaModFix/>
          </a:blip>
          <a:srcRect b="19002" l="0" r="3166" t="0"/>
          <a:stretch/>
        </p:blipFill>
        <p:spPr>
          <a:xfrm>
            <a:off x="7957025" y="4150650"/>
            <a:ext cx="1186975" cy="99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-2">
  <p:cSld name="CUSTOM_7">
    <p:bg>
      <p:bgPr>
        <a:solidFill>
          <a:srgbClr val="FAF9F3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D867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86713"/>
              </a:buClr>
              <a:buSzPts val="3600"/>
              <a:buFont typeface="Jost ExtraBold"/>
              <a:buNone/>
              <a:defRPr sz="3600">
                <a:solidFill>
                  <a:srgbClr val="D86713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0" name="Google Shape;80;p2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6713"/>
              </a:buClr>
              <a:buSzPts val="2400"/>
              <a:buFont typeface="Jost SemiBold"/>
              <a:buNone/>
              <a:defRPr sz="2400">
                <a:solidFill>
                  <a:srgbClr val="D86713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1" name="Google Shape;81;p2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82" name="Google Shape;82;p20"/>
          <p:cNvPicPr preferRelativeResize="0"/>
          <p:nvPr/>
        </p:nvPicPr>
        <p:blipFill rotWithShape="1">
          <a:blip r:embed="rId2">
            <a:alphaModFix/>
          </a:blip>
          <a:srcRect b="19002" l="0" r="3166" t="0"/>
          <a:stretch/>
        </p:blipFill>
        <p:spPr>
          <a:xfrm>
            <a:off x="7957025" y="4150650"/>
            <a:ext cx="1186975" cy="99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-1" type="secHead">
  <p:cSld name="SECTION_HEADER">
    <p:bg>
      <p:bgPr>
        <a:solidFill>
          <a:srgbClr val="FAF9F3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7275" y="4482350"/>
            <a:ext cx="995025" cy="5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/>
          <p:nvPr>
            <p:ph type="ctrTitle"/>
          </p:nvPr>
        </p:nvSpPr>
        <p:spPr>
          <a:xfrm>
            <a:off x="374450" y="1506075"/>
            <a:ext cx="8520600" cy="92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D8D3A"/>
              </a:buClr>
              <a:buSzPts val="3600"/>
              <a:buFont typeface="Jost ExtraBold"/>
              <a:buNone/>
              <a:defRPr sz="3600">
                <a:solidFill>
                  <a:srgbClr val="FD8D3A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-2">
  <p:cSld name="CUSTOM_8">
    <p:bg>
      <p:bgPr>
        <a:solidFill>
          <a:srgbClr val="FAF9F3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type="title"/>
          </p:nvPr>
        </p:nvSpPr>
        <p:spPr>
          <a:xfrm>
            <a:off x="401350" y="4272950"/>
            <a:ext cx="5273400" cy="3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Jost"/>
              <a:buNone/>
              <a:defRPr sz="1200"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 b="16950" l="0" r="4734" t="0"/>
          <a:stretch/>
        </p:blipFill>
        <p:spPr>
          <a:xfrm>
            <a:off x="7960650" y="4111975"/>
            <a:ext cx="1183350" cy="10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-2">
  <p:cSld name="CUSTOM_9">
    <p:bg>
      <p:bgPr>
        <a:solidFill>
          <a:srgbClr val="FAF9F3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hasCustomPrompt="1" type="title"/>
          </p:nvPr>
        </p:nvSpPr>
        <p:spPr>
          <a:xfrm>
            <a:off x="311700" y="582700"/>
            <a:ext cx="8520600" cy="8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D8D3A"/>
              </a:buClr>
              <a:buSzPts val="4500"/>
              <a:buFont typeface="Jost ExtraBold"/>
              <a:buNone/>
              <a:defRPr sz="4500">
                <a:solidFill>
                  <a:srgbClr val="FD8D3A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22"/>
          <p:cNvSpPr txBox="1"/>
          <p:nvPr>
            <p:ph idx="1" type="body"/>
          </p:nvPr>
        </p:nvSpPr>
        <p:spPr>
          <a:xfrm>
            <a:off x="356525" y="1771650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indent="-330200" lvl="1" marL="914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2pPr>
            <a:lvl3pPr indent="-33020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4pPr>
            <a:lvl5pPr indent="-33020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5pPr>
            <a:lvl6pPr indent="-33020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6pPr>
            <a:lvl7pPr indent="-33020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7pPr>
            <a:lvl8pPr indent="-33020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8pPr>
            <a:lvl9pPr indent="-33020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9pPr>
          </a:lstStyle>
          <a:p/>
        </p:txBody>
      </p:sp>
      <p:pic>
        <p:nvPicPr>
          <p:cNvPr id="89" name="Google Shape;89;p22"/>
          <p:cNvPicPr preferRelativeResize="0"/>
          <p:nvPr/>
        </p:nvPicPr>
        <p:blipFill rotWithShape="1">
          <a:blip r:embed="rId2">
            <a:alphaModFix/>
          </a:blip>
          <a:srcRect b="16950" l="0" r="4734" t="0"/>
          <a:stretch/>
        </p:blipFill>
        <p:spPr>
          <a:xfrm>
            <a:off x="7960650" y="4111975"/>
            <a:ext cx="1183350" cy="10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-2">
  <p:cSld name="CUSTOM_10">
    <p:bg>
      <p:bgPr>
        <a:solidFill>
          <a:srgbClr val="D86713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/>
          <p:nvPr>
            <p:ph type="title"/>
          </p:nvPr>
        </p:nvSpPr>
        <p:spPr>
          <a:xfrm>
            <a:off x="1976700" y="2966075"/>
            <a:ext cx="5190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t ExtraBold"/>
              <a:buNone/>
              <a:defRPr sz="3600">
                <a:solidFill>
                  <a:schemeClr val="lt1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2" name="Google Shape;92;p23"/>
          <p:cNvPicPr preferRelativeResize="0"/>
          <p:nvPr/>
        </p:nvPicPr>
        <p:blipFill rotWithShape="1">
          <a:blip r:embed="rId2">
            <a:alphaModFix/>
          </a:blip>
          <a:srcRect b="20185" l="0" r="0" t="0"/>
          <a:stretch/>
        </p:blipFill>
        <p:spPr>
          <a:xfrm>
            <a:off x="3128663" y="662150"/>
            <a:ext cx="2886675" cy="23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Community Engagement)-3">
  <p:cSld name="CUSTOM_11">
    <p:bg>
      <p:bgPr>
        <a:solidFill>
          <a:srgbClr val="AC5D86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3982001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4"/>
          <p:cNvSpPr txBox="1"/>
          <p:nvPr>
            <p:ph type="title"/>
          </p:nvPr>
        </p:nvSpPr>
        <p:spPr>
          <a:xfrm>
            <a:off x="311700" y="2193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t ExtraBold"/>
              <a:buNone/>
              <a:defRPr sz="3600">
                <a:solidFill>
                  <a:schemeClr val="lt1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6" name="Google Shape;9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0052" y="4283750"/>
            <a:ext cx="4183875" cy="7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-3">
  <p:cSld name="CUSTOM_12">
    <p:bg>
      <p:bgPr>
        <a:solidFill>
          <a:srgbClr val="FAF9F3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/>
          <p:nvPr>
            <p:ph type="ctrTitle"/>
          </p:nvPr>
        </p:nvSpPr>
        <p:spPr>
          <a:xfrm>
            <a:off x="374450" y="1676400"/>
            <a:ext cx="8520600" cy="92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C5D86"/>
              </a:buClr>
              <a:buSzPts val="3600"/>
              <a:buFont typeface="Jost ExtraBold"/>
              <a:buNone/>
              <a:defRPr sz="3600">
                <a:solidFill>
                  <a:srgbClr val="AC5D86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pic>
        <p:nvPicPr>
          <p:cNvPr id="99" name="Google Shape;99;p25"/>
          <p:cNvPicPr preferRelativeResize="0"/>
          <p:nvPr/>
        </p:nvPicPr>
        <p:blipFill rotWithShape="1">
          <a:blip r:embed="rId2">
            <a:alphaModFix/>
          </a:blip>
          <a:srcRect b="14755" l="0" r="4834" t="0"/>
          <a:stretch/>
        </p:blipFill>
        <p:spPr>
          <a:xfrm>
            <a:off x="7933775" y="4059425"/>
            <a:ext cx="1210225" cy="10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-3">
  <p:cSld name="CUSTOM_13">
    <p:bg>
      <p:bgPr>
        <a:solidFill>
          <a:srgbClr val="FAF9F3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103" name="Google Shape;103;p26"/>
          <p:cNvPicPr preferRelativeResize="0"/>
          <p:nvPr/>
        </p:nvPicPr>
        <p:blipFill rotWithShape="1">
          <a:blip r:embed="rId2">
            <a:alphaModFix/>
          </a:blip>
          <a:srcRect b="14755" l="0" r="4834" t="0"/>
          <a:stretch/>
        </p:blipFill>
        <p:spPr>
          <a:xfrm>
            <a:off x="7933775" y="4059425"/>
            <a:ext cx="1210225" cy="10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-3">
  <p:cSld name="CUSTOM_14">
    <p:bg>
      <p:bgPr>
        <a:solidFill>
          <a:srgbClr val="FAF9F3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2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sp>
        <p:nvSpPr>
          <p:cNvPr id="107" name="Google Shape;107;p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108" name="Google Shape;108;p27"/>
          <p:cNvPicPr preferRelativeResize="0"/>
          <p:nvPr/>
        </p:nvPicPr>
        <p:blipFill rotWithShape="1">
          <a:blip r:embed="rId2">
            <a:alphaModFix/>
          </a:blip>
          <a:srcRect b="14755" l="0" r="4834" t="0"/>
          <a:stretch/>
        </p:blipFill>
        <p:spPr>
          <a:xfrm>
            <a:off x="7933775" y="4059425"/>
            <a:ext cx="1210225" cy="10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-3">
  <p:cSld name="CUSTOM_15">
    <p:bg>
      <p:bgPr>
        <a:solidFill>
          <a:srgbClr val="FAF9F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1" name="Google Shape;111;p28"/>
          <p:cNvPicPr preferRelativeResize="0"/>
          <p:nvPr/>
        </p:nvPicPr>
        <p:blipFill rotWithShape="1">
          <a:blip r:embed="rId2">
            <a:alphaModFix/>
          </a:blip>
          <a:srcRect b="14755" l="0" r="4834" t="0"/>
          <a:stretch/>
        </p:blipFill>
        <p:spPr>
          <a:xfrm>
            <a:off x="7933775" y="4059425"/>
            <a:ext cx="1210225" cy="10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-3">
  <p:cSld name="CUSTOM_16">
    <p:bg>
      <p:bgPr>
        <a:solidFill>
          <a:srgbClr val="FAF9F3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/>
          <p:nvPr>
            <p:ph type="title"/>
          </p:nvPr>
        </p:nvSpPr>
        <p:spPr>
          <a:xfrm>
            <a:off x="311700" y="555600"/>
            <a:ext cx="2835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4" name="Google Shape;114;p29"/>
          <p:cNvSpPr txBox="1"/>
          <p:nvPr>
            <p:ph idx="1" type="body"/>
          </p:nvPr>
        </p:nvSpPr>
        <p:spPr>
          <a:xfrm>
            <a:off x="311700" y="1389600"/>
            <a:ext cx="3722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115" name="Google Shape;115;p29"/>
          <p:cNvPicPr preferRelativeResize="0"/>
          <p:nvPr/>
        </p:nvPicPr>
        <p:blipFill rotWithShape="1">
          <a:blip r:embed="rId2">
            <a:alphaModFix/>
          </a:blip>
          <a:srcRect b="14755" l="0" r="4834" t="0"/>
          <a:stretch/>
        </p:blipFill>
        <p:spPr>
          <a:xfrm>
            <a:off x="7933775" y="4059425"/>
            <a:ext cx="1210225" cy="10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-3">
  <p:cSld name="CUSTOM_17">
    <p:bg>
      <p:bgPr>
        <a:solidFill>
          <a:srgbClr val="AC5D86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t SemiBold"/>
              <a:buNone/>
              <a:defRPr sz="3600">
                <a:solidFill>
                  <a:schemeClr val="l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118" name="Google Shape;118;p30"/>
          <p:cNvPicPr preferRelativeResize="0"/>
          <p:nvPr/>
        </p:nvPicPr>
        <p:blipFill rotWithShape="1">
          <a:blip r:embed="rId2">
            <a:alphaModFix/>
          </a:blip>
          <a:srcRect b="15383" l="0" r="4076" t="0"/>
          <a:stretch/>
        </p:blipFill>
        <p:spPr>
          <a:xfrm>
            <a:off x="7915825" y="4060125"/>
            <a:ext cx="1228175" cy="10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-1" type="tx">
  <p:cSld name="TITLE_AND_BODY">
    <p:bg>
      <p:bgPr>
        <a:solidFill>
          <a:srgbClr val="FAF9F3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7275" y="4482350"/>
            <a:ext cx="995025" cy="5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-3">
  <p:cSld name="CUSTOM_18">
    <p:bg>
      <p:bgPr>
        <a:solidFill>
          <a:srgbClr val="FAF9F3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AC5D8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C5D86"/>
              </a:buClr>
              <a:buSzPts val="3600"/>
              <a:buFont typeface="Jost ExtraBold"/>
              <a:buNone/>
              <a:defRPr sz="3600">
                <a:solidFill>
                  <a:srgbClr val="AC5D86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2" name="Google Shape;122;p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5D86"/>
              </a:buClr>
              <a:buSzPts val="2400"/>
              <a:buFont typeface="Jost SemiBold"/>
              <a:buNone/>
              <a:defRPr sz="2400">
                <a:solidFill>
                  <a:srgbClr val="AC5D86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3" name="Google Shape;123;p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124" name="Google Shape;124;p31"/>
          <p:cNvPicPr preferRelativeResize="0"/>
          <p:nvPr/>
        </p:nvPicPr>
        <p:blipFill rotWithShape="1">
          <a:blip r:embed="rId2">
            <a:alphaModFix/>
          </a:blip>
          <a:srcRect b="15383" l="0" r="4076" t="0"/>
          <a:stretch/>
        </p:blipFill>
        <p:spPr>
          <a:xfrm>
            <a:off x="7915825" y="4060125"/>
            <a:ext cx="1228175" cy="10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-3">
  <p:cSld name="CUSTOM_19">
    <p:bg>
      <p:bgPr>
        <a:solidFill>
          <a:srgbClr val="FAF9F3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2"/>
          <p:cNvSpPr txBox="1"/>
          <p:nvPr>
            <p:ph type="title"/>
          </p:nvPr>
        </p:nvSpPr>
        <p:spPr>
          <a:xfrm>
            <a:off x="401350" y="4272950"/>
            <a:ext cx="5273400" cy="3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Jost"/>
              <a:buNone/>
              <a:defRPr sz="1200">
                <a:latin typeface="Jost"/>
                <a:ea typeface="Jost"/>
                <a:cs typeface="Jost"/>
                <a:sym typeface="Jos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27" name="Google Shape;127;p32"/>
          <p:cNvPicPr preferRelativeResize="0"/>
          <p:nvPr/>
        </p:nvPicPr>
        <p:blipFill rotWithShape="1">
          <a:blip r:embed="rId2">
            <a:alphaModFix/>
          </a:blip>
          <a:srcRect b="14755" l="0" r="4834" t="0"/>
          <a:stretch/>
        </p:blipFill>
        <p:spPr>
          <a:xfrm>
            <a:off x="7933775" y="4059425"/>
            <a:ext cx="1210225" cy="10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-3">
  <p:cSld name="CUSTOM_20">
    <p:bg>
      <p:bgPr>
        <a:solidFill>
          <a:srgbClr val="FAF9F3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"/>
          <p:cNvSpPr txBox="1"/>
          <p:nvPr>
            <p:ph hasCustomPrompt="1" type="title"/>
          </p:nvPr>
        </p:nvSpPr>
        <p:spPr>
          <a:xfrm>
            <a:off x="311700" y="582700"/>
            <a:ext cx="8520600" cy="8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C5D86"/>
              </a:buClr>
              <a:buSzPts val="4500"/>
              <a:buFont typeface="Jost ExtraBold"/>
              <a:buNone/>
              <a:defRPr sz="4500">
                <a:solidFill>
                  <a:srgbClr val="AC5D86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0" name="Google Shape;130;p33"/>
          <p:cNvSpPr txBox="1"/>
          <p:nvPr>
            <p:ph idx="1" type="body"/>
          </p:nvPr>
        </p:nvSpPr>
        <p:spPr>
          <a:xfrm>
            <a:off x="356525" y="1771650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indent="-330200" lvl="1" marL="914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2pPr>
            <a:lvl3pPr indent="-33020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4pPr>
            <a:lvl5pPr indent="-33020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5pPr>
            <a:lvl6pPr indent="-33020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6pPr>
            <a:lvl7pPr indent="-33020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7pPr>
            <a:lvl8pPr indent="-33020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8pPr>
            <a:lvl9pPr indent="-33020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9pPr>
          </a:lstStyle>
          <a:p/>
        </p:txBody>
      </p:sp>
      <p:pic>
        <p:nvPicPr>
          <p:cNvPr id="131" name="Google Shape;131;p33"/>
          <p:cNvPicPr preferRelativeResize="0"/>
          <p:nvPr/>
        </p:nvPicPr>
        <p:blipFill rotWithShape="1">
          <a:blip r:embed="rId2">
            <a:alphaModFix/>
          </a:blip>
          <a:srcRect b="14755" l="0" r="4834" t="0"/>
          <a:stretch/>
        </p:blipFill>
        <p:spPr>
          <a:xfrm>
            <a:off x="7933775" y="4059425"/>
            <a:ext cx="1210225" cy="10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-3">
  <p:cSld name="CUSTOM_21">
    <p:bg>
      <p:bgPr>
        <a:solidFill>
          <a:srgbClr val="AC5D86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 txBox="1"/>
          <p:nvPr>
            <p:ph type="title"/>
          </p:nvPr>
        </p:nvSpPr>
        <p:spPr>
          <a:xfrm>
            <a:off x="1976700" y="2966075"/>
            <a:ext cx="5190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t ExtraBold"/>
              <a:buNone/>
              <a:defRPr sz="3600">
                <a:solidFill>
                  <a:schemeClr val="lt1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34" name="Google Shape;134;p34"/>
          <p:cNvPicPr preferRelativeResize="0"/>
          <p:nvPr/>
        </p:nvPicPr>
        <p:blipFill rotWithShape="1">
          <a:blip r:embed="rId2">
            <a:alphaModFix/>
          </a:blip>
          <a:srcRect b="17129" l="0" r="0" t="0"/>
          <a:stretch/>
        </p:blipFill>
        <p:spPr>
          <a:xfrm>
            <a:off x="3165637" y="699250"/>
            <a:ext cx="2812725" cy="233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Foundations)-4">
  <p:cSld name="CUSTOM_22">
    <p:bg>
      <p:bgPr>
        <a:solidFill>
          <a:srgbClr val="461F33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/>
          <p:nvPr>
            <p:ph type="title"/>
          </p:nvPr>
        </p:nvSpPr>
        <p:spPr>
          <a:xfrm>
            <a:off x="311700" y="2193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t ExtraBold"/>
              <a:buNone/>
              <a:defRPr sz="3600">
                <a:solidFill>
                  <a:schemeClr val="lt1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37" name="Google Shape;13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3971376" cy="13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0052" y="4283750"/>
            <a:ext cx="4183875" cy="7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-4">
  <p:cSld name="CUSTOM_23">
    <p:bg>
      <p:bgPr>
        <a:solidFill>
          <a:srgbClr val="FAF9F3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6"/>
          <p:cNvSpPr txBox="1"/>
          <p:nvPr>
            <p:ph type="ctrTitle"/>
          </p:nvPr>
        </p:nvSpPr>
        <p:spPr>
          <a:xfrm>
            <a:off x="374450" y="1676400"/>
            <a:ext cx="8520600" cy="92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1F33"/>
              </a:buClr>
              <a:buSzPts val="3600"/>
              <a:buFont typeface="Jost ExtraBold"/>
              <a:buNone/>
              <a:defRPr sz="3600">
                <a:solidFill>
                  <a:srgbClr val="461F33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pic>
        <p:nvPicPr>
          <p:cNvPr id="141" name="Google Shape;141;p36"/>
          <p:cNvPicPr preferRelativeResize="0"/>
          <p:nvPr/>
        </p:nvPicPr>
        <p:blipFill rotWithShape="1">
          <a:blip r:embed="rId2">
            <a:alphaModFix/>
          </a:blip>
          <a:srcRect b="14755" l="0" r="4030" t="0"/>
          <a:stretch/>
        </p:blipFill>
        <p:spPr>
          <a:xfrm>
            <a:off x="7905125" y="4043075"/>
            <a:ext cx="1238875" cy="11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-4">
  <p:cSld name="CUSTOM_24">
    <p:bg>
      <p:bgPr>
        <a:solidFill>
          <a:srgbClr val="FAF9F3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4" name="Google Shape;144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145" name="Google Shape;145;p37"/>
          <p:cNvPicPr preferRelativeResize="0"/>
          <p:nvPr/>
        </p:nvPicPr>
        <p:blipFill rotWithShape="1">
          <a:blip r:embed="rId2">
            <a:alphaModFix/>
          </a:blip>
          <a:srcRect b="14755" l="0" r="4030" t="0"/>
          <a:stretch/>
        </p:blipFill>
        <p:spPr>
          <a:xfrm>
            <a:off x="7905125" y="4043075"/>
            <a:ext cx="1238875" cy="11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-4">
  <p:cSld name="CUSTOM_25">
    <p:bg>
      <p:bgPr>
        <a:solidFill>
          <a:srgbClr val="FAF9F3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8" name="Google Shape;148;p3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sp>
        <p:nvSpPr>
          <p:cNvPr id="149" name="Google Shape;149;p3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150" name="Google Shape;150;p38"/>
          <p:cNvPicPr preferRelativeResize="0"/>
          <p:nvPr/>
        </p:nvPicPr>
        <p:blipFill rotWithShape="1">
          <a:blip r:embed="rId2">
            <a:alphaModFix/>
          </a:blip>
          <a:srcRect b="14755" l="0" r="4030" t="0"/>
          <a:stretch/>
        </p:blipFill>
        <p:spPr>
          <a:xfrm>
            <a:off x="7905125" y="4043075"/>
            <a:ext cx="1238875" cy="11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-4">
  <p:cSld name="CUSTOM_26">
    <p:bg>
      <p:bgPr>
        <a:solidFill>
          <a:srgbClr val="FAF9F3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3" name="Google Shape;153;p39"/>
          <p:cNvPicPr preferRelativeResize="0"/>
          <p:nvPr/>
        </p:nvPicPr>
        <p:blipFill rotWithShape="1">
          <a:blip r:embed="rId2">
            <a:alphaModFix/>
          </a:blip>
          <a:srcRect b="14755" l="0" r="4030" t="0"/>
          <a:stretch/>
        </p:blipFill>
        <p:spPr>
          <a:xfrm>
            <a:off x="7905125" y="4043075"/>
            <a:ext cx="1238875" cy="11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-4">
  <p:cSld name="CUSTOM_27">
    <p:bg>
      <p:bgPr>
        <a:solidFill>
          <a:srgbClr val="FAF9F3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0"/>
          <p:cNvSpPr txBox="1"/>
          <p:nvPr>
            <p:ph type="title"/>
          </p:nvPr>
        </p:nvSpPr>
        <p:spPr>
          <a:xfrm>
            <a:off x="311700" y="555600"/>
            <a:ext cx="2835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6" name="Google Shape;156;p40"/>
          <p:cNvSpPr txBox="1"/>
          <p:nvPr>
            <p:ph idx="1" type="body"/>
          </p:nvPr>
        </p:nvSpPr>
        <p:spPr>
          <a:xfrm>
            <a:off x="311700" y="1389600"/>
            <a:ext cx="3722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157" name="Google Shape;157;p40"/>
          <p:cNvPicPr preferRelativeResize="0"/>
          <p:nvPr/>
        </p:nvPicPr>
        <p:blipFill rotWithShape="1">
          <a:blip r:embed="rId2">
            <a:alphaModFix/>
          </a:blip>
          <a:srcRect b="14755" l="0" r="4030" t="0"/>
          <a:stretch/>
        </p:blipFill>
        <p:spPr>
          <a:xfrm>
            <a:off x="7905125" y="4043075"/>
            <a:ext cx="1238875" cy="11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-1" type="twoColTx">
  <p:cSld name="TITLE_AND_TWO_COLUMNS">
    <p:bg>
      <p:bgPr>
        <a:solidFill>
          <a:srgbClr val="FAF9F3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24" name="Google Shape;2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7275" y="4482350"/>
            <a:ext cx="995025" cy="5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-4">
  <p:cSld name="CUSTOM_28">
    <p:bg>
      <p:bgPr>
        <a:solidFill>
          <a:srgbClr val="461F33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t SemiBold"/>
              <a:buNone/>
              <a:defRPr sz="3600">
                <a:solidFill>
                  <a:schemeClr val="l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160" name="Google Shape;160;p41"/>
          <p:cNvPicPr preferRelativeResize="0"/>
          <p:nvPr/>
        </p:nvPicPr>
        <p:blipFill rotWithShape="1">
          <a:blip r:embed="rId2">
            <a:alphaModFix/>
          </a:blip>
          <a:srcRect b="12663" l="0" r="3166" t="0"/>
          <a:stretch/>
        </p:blipFill>
        <p:spPr>
          <a:xfrm>
            <a:off x="7933775" y="4052000"/>
            <a:ext cx="1210225" cy="109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-4">
  <p:cSld name="CUSTOM_29">
    <p:bg>
      <p:bgPr>
        <a:solidFill>
          <a:srgbClr val="FAF9F3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461F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1F33"/>
              </a:buClr>
              <a:buSzPts val="3600"/>
              <a:buFont typeface="Jost ExtraBold"/>
              <a:buNone/>
              <a:defRPr sz="3600">
                <a:solidFill>
                  <a:srgbClr val="461F33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4" name="Google Shape;164;p4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1F33"/>
              </a:buClr>
              <a:buSzPts val="2400"/>
              <a:buFont typeface="Jost SemiBold"/>
              <a:buNone/>
              <a:defRPr sz="2400">
                <a:solidFill>
                  <a:srgbClr val="461F33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5" name="Google Shape;165;p4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t Medium"/>
              <a:buChar char="●"/>
              <a:defRPr sz="160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t Medium"/>
              <a:buChar char="○"/>
              <a:defRPr sz="160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t Medium"/>
              <a:buChar char="■"/>
              <a:defRPr sz="160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t Medium"/>
              <a:buChar char="●"/>
              <a:defRPr sz="160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t Medium"/>
              <a:buChar char="○"/>
              <a:defRPr sz="160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t Medium"/>
              <a:buChar char="■"/>
              <a:defRPr sz="160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t Medium"/>
              <a:buChar char="●"/>
              <a:defRPr sz="160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t Medium"/>
              <a:buChar char="○"/>
              <a:defRPr sz="160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t Medium"/>
              <a:buChar char="■"/>
              <a:defRPr sz="160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166" name="Google Shape;166;p42"/>
          <p:cNvPicPr preferRelativeResize="0"/>
          <p:nvPr/>
        </p:nvPicPr>
        <p:blipFill rotWithShape="1">
          <a:blip r:embed="rId2">
            <a:alphaModFix/>
          </a:blip>
          <a:srcRect b="12663" l="0" r="3166" t="0"/>
          <a:stretch/>
        </p:blipFill>
        <p:spPr>
          <a:xfrm>
            <a:off x="7933775" y="4052000"/>
            <a:ext cx="1210225" cy="109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-4">
  <p:cSld name="CUSTOM_30">
    <p:bg>
      <p:bgPr>
        <a:solidFill>
          <a:srgbClr val="FAF9F3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3"/>
          <p:cNvSpPr txBox="1"/>
          <p:nvPr>
            <p:ph type="title"/>
          </p:nvPr>
        </p:nvSpPr>
        <p:spPr>
          <a:xfrm>
            <a:off x="401350" y="4272950"/>
            <a:ext cx="5273400" cy="3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Jost"/>
              <a:buNone/>
              <a:defRPr sz="1200">
                <a:latin typeface="Jost"/>
                <a:ea typeface="Jost"/>
                <a:cs typeface="Jost"/>
                <a:sym typeface="Jos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69" name="Google Shape;169;p43"/>
          <p:cNvPicPr preferRelativeResize="0"/>
          <p:nvPr/>
        </p:nvPicPr>
        <p:blipFill rotWithShape="1">
          <a:blip r:embed="rId2">
            <a:alphaModFix/>
          </a:blip>
          <a:srcRect b="14755" l="0" r="4030" t="0"/>
          <a:stretch/>
        </p:blipFill>
        <p:spPr>
          <a:xfrm>
            <a:off x="7905125" y="4043075"/>
            <a:ext cx="1238875" cy="11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-4">
  <p:cSld name="CUSTOM_31">
    <p:bg>
      <p:bgPr>
        <a:solidFill>
          <a:srgbClr val="FAF9F3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4"/>
          <p:cNvSpPr txBox="1"/>
          <p:nvPr>
            <p:ph hasCustomPrompt="1" type="title"/>
          </p:nvPr>
        </p:nvSpPr>
        <p:spPr>
          <a:xfrm>
            <a:off x="311700" y="582700"/>
            <a:ext cx="8520600" cy="8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C5D86"/>
              </a:buClr>
              <a:buSzPts val="4500"/>
              <a:buFont typeface="Jost ExtraBold"/>
              <a:buNone/>
              <a:defRPr sz="4500">
                <a:solidFill>
                  <a:srgbClr val="AC5D86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2" name="Google Shape;172;p44"/>
          <p:cNvSpPr txBox="1"/>
          <p:nvPr>
            <p:ph idx="1" type="body"/>
          </p:nvPr>
        </p:nvSpPr>
        <p:spPr>
          <a:xfrm>
            <a:off x="356525" y="1771650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indent="-330200" lvl="1" marL="914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2pPr>
            <a:lvl3pPr indent="-33020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4pPr>
            <a:lvl5pPr indent="-33020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5pPr>
            <a:lvl6pPr indent="-33020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6pPr>
            <a:lvl7pPr indent="-33020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7pPr>
            <a:lvl8pPr indent="-33020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○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8pPr>
            <a:lvl9pPr indent="-33020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■"/>
              <a:defRPr sz="1600">
                <a:solidFill>
                  <a:schemeClr val="dk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9pPr>
          </a:lstStyle>
          <a:p/>
        </p:txBody>
      </p:sp>
      <p:pic>
        <p:nvPicPr>
          <p:cNvPr id="173" name="Google Shape;173;p44"/>
          <p:cNvPicPr preferRelativeResize="0"/>
          <p:nvPr/>
        </p:nvPicPr>
        <p:blipFill rotWithShape="1">
          <a:blip r:embed="rId2">
            <a:alphaModFix/>
          </a:blip>
          <a:srcRect b="14755" l="0" r="4030" t="0"/>
          <a:stretch/>
        </p:blipFill>
        <p:spPr>
          <a:xfrm>
            <a:off x="7905125" y="4043075"/>
            <a:ext cx="1238875" cy="11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-4">
  <p:cSld name="CUSTOM_32">
    <p:bg>
      <p:bgPr>
        <a:solidFill>
          <a:srgbClr val="461F33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5"/>
          <p:cNvSpPr txBox="1"/>
          <p:nvPr>
            <p:ph type="title"/>
          </p:nvPr>
        </p:nvSpPr>
        <p:spPr>
          <a:xfrm>
            <a:off x="1976700" y="2966075"/>
            <a:ext cx="5190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t ExtraBold"/>
              <a:buNone/>
              <a:defRPr sz="3600">
                <a:solidFill>
                  <a:schemeClr val="lt1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76" name="Google Shape;176;p45"/>
          <p:cNvPicPr preferRelativeResize="0"/>
          <p:nvPr/>
        </p:nvPicPr>
        <p:blipFill rotWithShape="1">
          <a:blip r:embed="rId2">
            <a:alphaModFix/>
          </a:blip>
          <a:srcRect b="14442" l="0" r="0" t="0"/>
          <a:stretch/>
        </p:blipFill>
        <p:spPr>
          <a:xfrm>
            <a:off x="3094675" y="600675"/>
            <a:ext cx="2954625" cy="252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-1" type="titleOnly">
  <p:cSld name="TITLE_ONLY">
    <p:bg>
      <p:bgPr>
        <a:solidFill>
          <a:srgbClr val="FAF9F3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7275" y="4482350"/>
            <a:ext cx="995025" cy="5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-1">
  <p:cSld name="ONE_COLUMN_TEXT">
    <p:bg>
      <p:bgPr>
        <a:solidFill>
          <a:srgbClr val="FAF9F3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35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Jost SemiBold"/>
              <a:buNone/>
              <a:defRPr sz="24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3722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●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○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Medium"/>
              <a:buChar char="■"/>
              <a:defRPr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31" name="Google Shape;3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7275" y="4482350"/>
            <a:ext cx="995025" cy="5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-1">
  <p:cSld name="MAIN_POINT">
    <p:bg>
      <p:bgPr>
        <a:solidFill>
          <a:srgbClr val="FD8D3A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t SemiBold"/>
              <a:buNone/>
              <a:defRPr sz="3600">
                <a:solidFill>
                  <a:schemeClr val="l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34" name="Google Shape;34;p8"/>
          <p:cNvPicPr preferRelativeResize="0"/>
          <p:nvPr/>
        </p:nvPicPr>
        <p:blipFill rotWithShape="1">
          <a:blip r:embed="rId2">
            <a:alphaModFix/>
          </a:blip>
          <a:srcRect b="15476" l="0" r="3400" t="0"/>
          <a:stretch/>
        </p:blipFill>
        <p:spPr>
          <a:xfrm>
            <a:off x="8014450" y="4155150"/>
            <a:ext cx="1129550" cy="98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-1">
  <p:cSld name="SECTION_TITLE_AND_DESCRIPTION">
    <p:bg>
      <p:bgPr>
        <a:solidFill>
          <a:srgbClr val="FAF9F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D8D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D8D3A"/>
              </a:buClr>
              <a:buSzPts val="3600"/>
              <a:buFont typeface="Jost ExtraBold"/>
              <a:buNone/>
              <a:defRPr sz="3600">
                <a:solidFill>
                  <a:srgbClr val="FD8D3A"/>
                </a:solidFill>
                <a:latin typeface="Jost ExtraBold"/>
                <a:ea typeface="Jost ExtraBold"/>
                <a:cs typeface="Jost ExtraBold"/>
                <a:sym typeface="Jos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8D3A"/>
              </a:buClr>
              <a:buSzPts val="2400"/>
              <a:buFont typeface="Jost SemiBold"/>
              <a:buNone/>
              <a:defRPr sz="2400">
                <a:solidFill>
                  <a:srgbClr val="FD8D3A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Jost Medium"/>
              <a:buChar char="●"/>
              <a:defRPr sz="1600">
                <a:solidFill>
                  <a:srgbClr val="000000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Jost Medium"/>
              <a:buChar char="○"/>
              <a:defRPr sz="1600">
                <a:solidFill>
                  <a:srgbClr val="000000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Jost Medium"/>
              <a:buChar char="■"/>
              <a:defRPr sz="1600">
                <a:solidFill>
                  <a:srgbClr val="000000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Jost Medium"/>
              <a:buChar char="●"/>
              <a:defRPr sz="1600">
                <a:solidFill>
                  <a:srgbClr val="000000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Jost Medium"/>
              <a:buChar char="○"/>
              <a:defRPr sz="1600">
                <a:solidFill>
                  <a:srgbClr val="000000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Jost Medium"/>
              <a:buChar char="■"/>
              <a:defRPr sz="1600">
                <a:solidFill>
                  <a:srgbClr val="000000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Jost Medium"/>
              <a:buChar char="●"/>
              <a:defRPr sz="1600">
                <a:solidFill>
                  <a:srgbClr val="000000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Jost Medium"/>
              <a:buChar char="○"/>
              <a:defRPr sz="1600">
                <a:solidFill>
                  <a:srgbClr val="000000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Jost Medium"/>
              <a:buChar char="■"/>
              <a:defRPr sz="1600">
                <a:solidFill>
                  <a:srgbClr val="000000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/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b="15476" l="0" r="3400" t="0"/>
          <a:stretch/>
        </p:blipFill>
        <p:spPr>
          <a:xfrm>
            <a:off x="8014450" y="4155150"/>
            <a:ext cx="1129550" cy="98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-1">
  <p:cSld name="CAPTION_ONLY">
    <p:bg>
      <p:bgPr>
        <a:solidFill>
          <a:srgbClr val="FAF9F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09612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None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</a:lstStyle>
          <a:p/>
        </p:txBody>
      </p:sp>
      <p:pic>
        <p:nvPicPr>
          <p:cNvPr id="43" name="Google Shape;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7275" y="4482350"/>
            <a:ext cx="995025" cy="5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Relationship Id="rId7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mIjhK8G7k7frzq-jn8_rT2nMdIpO8Xgx/view" TargetMode="External"/><Relationship Id="rId4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39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28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30.png"/><Relationship Id="rId8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6"/>
          <p:cNvSpPr txBox="1"/>
          <p:nvPr>
            <p:ph type="ctrTitle"/>
          </p:nvPr>
        </p:nvSpPr>
        <p:spPr>
          <a:xfrm>
            <a:off x="264425" y="1672775"/>
            <a:ext cx="8781900" cy="105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Showcase</a:t>
            </a:r>
            <a:endParaRPr sz="4500"/>
          </a:p>
        </p:txBody>
      </p:sp>
      <p:sp>
        <p:nvSpPr>
          <p:cNvPr id="182" name="Google Shape;182;p46"/>
          <p:cNvSpPr txBox="1"/>
          <p:nvPr/>
        </p:nvSpPr>
        <p:spPr>
          <a:xfrm>
            <a:off x="2418725" y="2798125"/>
            <a:ext cx="4473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2"/>
                </a:solidFill>
                <a:latin typeface="Jost ExtraBold"/>
                <a:ea typeface="Jost ExtraBold"/>
                <a:cs typeface="Jost ExtraBold"/>
                <a:sym typeface="Jost ExtraBold"/>
              </a:rPr>
              <a:t>Back Buddy</a:t>
            </a:r>
            <a:endParaRPr sz="3400">
              <a:solidFill>
                <a:schemeClr val="dk2"/>
              </a:solidFill>
              <a:latin typeface="Jost ExtraBold"/>
              <a:ea typeface="Jost ExtraBold"/>
              <a:cs typeface="Jost ExtraBold"/>
              <a:sym typeface="Jost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5"/>
          <p:cNvSpPr txBox="1"/>
          <p:nvPr/>
        </p:nvSpPr>
        <p:spPr>
          <a:xfrm>
            <a:off x="176300" y="283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Software/App Overview 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70" name="Google Shape;270;p55"/>
          <p:cNvSpPr txBox="1"/>
          <p:nvPr/>
        </p:nvSpPr>
        <p:spPr>
          <a:xfrm>
            <a:off x="317100" y="750600"/>
            <a:ext cx="8650800" cy="17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17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25"/>
              <a:buFont typeface="Jost Medium"/>
              <a:buChar char="-"/>
            </a:pP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Developed using React Native, which is a cross platform </a:t>
            </a: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compatible</a:t>
            </a: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app development library. </a:t>
            </a:r>
            <a:endParaRPr sz="16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317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25"/>
              <a:buFont typeface="Jost Medium"/>
              <a:buChar char="-"/>
            </a:pP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BLE integration with react-native-ble-plx and react-native-ble-manager libraries. </a:t>
            </a:r>
            <a:endParaRPr sz="16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317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25"/>
              <a:buFont typeface="Jost Medium"/>
              <a:buChar char="-"/>
            </a:pP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Demo on the next slide!</a:t>
            </a:r>
            <a:endParaRPr sz="16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  <p:pic>
        <p:nvPicPr>
          <p:cNvPr id="271" name="Google Shape;27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226" y="3090800"/>
            <a:ext cx="922100" cy="200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5"/>
          <p:cNvSpPr txBox="1"/>
          <p:nvPr/>
        </p:nvSpPr>
        <p:spPr>
          <a:xfrm>
            <a:off x="1247775" y="2285400"/>
            <a:ext cx="122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440"/>
              <a:buNone/>
            </a:pPr>
            <a:r>
              <a:rPr b="1" lang="en" sz="17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Design</a:t>
            </a:r>
            <a:endParaRPr b="1" sz="17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273" name="Google Shape;27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8775" y="3965400"/>
            <a:ext cx="1550250" cy="86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55"/>
          <p:cNvSpPr txBox="1"/>
          <p:nvPr/>
        </p:nvSpPr>
        <p:spPr>
          <a:xfrm>
            <a:off x="5399450" y="2242150"/>
            <a:ext cx="2085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440"/>
              <a:buNone/>
            </a:pPr>
            <a:r>
              <a:rPr b="1" lang="en" sz="17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Implementation</a:t>
            </a:r>
            <a:endParaRPr b="1" sz="17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275" name="Google Shape;27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1525" y="2997550"/>
            <a:ext cx="1417675" cy="12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9350" y="2931625"/>
            <a:ext cx="1410744" cy="86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5575" y="3916550"/>
            <a:ext cx="1049200" cy="104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6"/>
          <p:cNvSpPr txBox="1"/>
          <p:nvPr/>
        </p:nvSpPr>
        <p:spPr>
          <a:xfrm>
            <a:off x="176300" y="283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Software/App </a:t>
            </a: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Overview 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83" name="Google Shape;283;p56"/>
          <p:cNvSpPr txBox="1"/>
          <p:nvPr/>
        </p:nvSpPr>
        <p:spPr>
          <a:xfrm>
            <a:off x="317100" y="750600"/>
            <a:ext cx="8650800" cy="3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688"/>
              <a:buNone/>
            </a:pPr>
            <a:r>
              <a:t/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  <p:pic>
        <p:nvPicPr>
          <p:cNvPr id="284" name="Google Shape;284;p56" title="BackBuddyShowcaseFinal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100" y="-23500"/>
            <a:ext cx="8650800" cy="519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7"/>
          <p:cNvSpPr txBox="1"/>
          <p:nvPr/>
        </p:nvSpPr>
        <p:spPr>
          <a:xfrm>
            <a:off x="176300" y="283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App Key Features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90" name="Google Shape;290;p57"/>
          <p:cNvSpPr txBox="1"/>
          <p:nvPr/>
        </p:nvSpPr>
        <p:spPr>
          <a:xfrm>
            <a:off x="317100" y="750600"/>
            <a:ext cx="8650800" cy="3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17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25"/>
              <a:buFont typeface="Jost Medium"/>
              <a:buChar char="-"/>
            </a:pP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User account creation through Firebase </a:t>
            </a:r>
            <a:endParaRPr sz="16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317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25"/>
              <a:buFont typeface="Jost Medium"/>
              <a:buChar char="-"/>
            </a:pP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Log and track posture goals</a:t>
            </a:r>
            <a:endParaRPr sz="16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317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25"/>
              <a:buFont typeface="Jost Medium"/>
              <a:buChar char="-"/>
            </a:pP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Remotely </a:t>
            </a: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power the device on/off</a:t>
            </a:r>
            <a:endParaRPr sz="16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317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25"/>
              <a:buFont typeface="Jost Medium"/>
              <a:buChar char="-"/>
            </a:pP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Email reminders and stats about user posture settings</a:t>
            </a:r>
            <a:endParaRPr sz="16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3178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25"/>
              <a:buFont typeface="Jost Medium"/>
              <a:buChar char="-"/>
            </a:pP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Monitor exact </a:t>
            </a: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pressure</a:t>
            </a:r>
            <a:r>
              <a:rPr lang="en" sz="16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values from the hardware, monitor pressure</a:t>
            </a:r>
            <a:endParaRPr sz="16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8"/>
          <p:cNvSpPr txBox="1"/>
          <p:nvPr/>
        </p:nvSpPr>
        <p:spPr>
          <a:xfrm>
            <a:off x="592825" y="359025"/>
            <a:ext cx="23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Next Steps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96" name="Google Shape;296;p58"/>
          <p:cNvSpPr txBox="1"/>
          <p:nvPr/>
        </p:nvSpPr>
        <p:spPr>
          <a:xfrm>
            <a:off x="255625" y="984525"/>
            <a:ext cx="3891900" cy="3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003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●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Mechanical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00037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○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Redesign the back of the fabric to allow for better wire management to make the product as seamless as possible 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00037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○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Using thinner tubes for easier tube management inside the fabric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00037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○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Creating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different sizes of Back Buddy to 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accommodate more people and different types of chairs 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0003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●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Electrical/</a:t>
            </a:r>
            <a:r>
              <a:rPr lang="en" sz="1125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Software 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00037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○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Clean up wiring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00037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○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Utilize bluetooth module to communicate between the 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product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and the app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00037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○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Incorporate additional sensors to 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enhance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the data from Back Buddy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00037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○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Add more air pumps for more 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precise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control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297" name="Google Shape;297;p58"/>
          <p:cNvSpPr txBox="1"/>
          <p:nvPr/>
        </p:nvSpPr>
        <p:spPr>
          <a:xfrm>
            <a:off x="5523825" y="359025"/>
            <a:ext cx="281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Lessons Learned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98" name="Google Shape;298;p58"/>
          <p:cNvSpPr txBox="1"/>
          <p:nvPr/>
        </p:nvSpPr>
        <p:spPr>
          <a:xfrm>
            <a:off x="4818075" y="984525"/>
            <a:ext cx="3891900" cy="3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003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●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Increasing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the 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scope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of testing to different 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scenarios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00037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●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Assemble the product as soon as each of the individual 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components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are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tested 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00037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●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Achieve the attainable goals first before trying to get to the reach </a:t>
            </a: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goals to ensure functionality first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 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00037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125"/>
              <a:buFont typeface="Jost Medium"/>
              <a:buChar char="●"/>
            </a:pPr>
            <a:r>
              <a:rPr lang="en" sz="11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Cross-disciplinary collaboration is powerful :)</a:t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8"/>
          <p:cNvSpPr txBox="1"/>
          <p:nvPr/>
        </p:nvSpPr>
        <p:spPr>
          <a:xfrm>
            <a:off x="176300" y="283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Problem Statement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193" name="Google Shape;193;p48"/>
          <p:cNvSpPr txBox="1"/>
          <p:nvPr/>
        </p:nvSpPr>
        <p:spPr>
          <a:xfrm>
            <a:off x="176300" y="820300"/>
            <a:ext cx="4395600" cy="3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688"/>
              <a:buNone/>
            </a:pPr>
            <a:r>
              <a:rPr lang="en" sz="14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Over</a:t>
            </a:r>
            <a:r>
              <a:rPr b="1" lang="en" sz="1425">
                <a:solidFill>
                  <a:srgbClr val="595959"/>
                </a:solidFill>
                <a:latin typeface="Jost"/>
                <a:ea typeface="Jost"/>
                <a:cs typeface="Jost"/>
                <a:sym typeface="Jost"/>
              </a:rPr>
              <a:t> 619 million people </a:t>
            </a:r>
            <a:r>
              <a:rPr lang="en" sz="14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worldwide suffer from low back pain, the leading cause of disability globally (WHO). In the U.S.,</a:t>
            </a:r>
            <a:r>
              <a:rPr b="1" lang="en" sz="1425">
                <a:solidFill>
                  <a:srgbClr val="595959"/>
                </a:solidFill>
                <a:latin typeface="Jost"/>
                <a:ea typeface="Jost"/>
                <a:cs typeface="Jost"/>
                <a:sym typeface="Jost"/>
              </a:rPr>
              <a:t> 80% of adults experience back pain</a:t>
            </a:r>
            <a:r>
              <a:rPr lang="en" sz="14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, often linked to poor posture from long hours of sitting. Those who sit over 8 hours a day are twice as likely to develop chronic pain (ACA). Despite this, posture awareness tools remain limited and underused.</a:t>
            </a:r>
            <a:endParaRPr sz="14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  <p:pic>
        <p:nvPicPr>
          <p:cNvPr id="194" name="Google Shape;194;p48" title="giphy.gif"/>
          <p:cNvPicPr preferRelativeResize="0"/>
          <p:nvPr/>
        </p:nvPicPr>
        <p:blipFill rotWithShape="1">
          <a:blip r:embed="rId3">
            <a:alphaModFix/>
          </a:blip>
          <a:srcRect b="5046" l="13153" r="10591" t="21277"/>
          <a:stretch/>
        </p:blipFill>
        <p:spPr>
          <a:xfrm>
            <a:off x="5707650" y="820300"/>
            <a:ext cx="2725700" cy="26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8"/>
          <p:cNvSpPr txBox="1"/>
          <p:nvPr/>
        </p:nvSpPr>
        <p:spPr>
          <a:xfrm>
            <a:off x="224750" y="2952800"/>
            <a:ext cx="4298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Our Vision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196" name="Google Shape;196;p48"/>
          <p:cNvSpPr txBox="1"/>
          <p:nvPr/>
        </p:nvSpPr>
        <p:spPr>
          <a:xfrm>
            <a:off x="224750" y="3489275"/>
            <a:ext cx="4118400" cy="3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688"/>
              <a:buNone/>
            </a:pPr>
            <a:r>
              <a:rPr lang="en" sz="14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To create a world where good posture is </a:t>
            </a:r>
            <a:r>
              <a:rPr b="1" lang="en" sz="1425">
                <a:solidFill>
                  <a:srgbClr val="595959"/>
                </a:solidFill>
                <a:latin typeface="Jost"/>
                <a:ea typeface="Jost"/>
                <a:cs typeface="Jost"/>
                <a:sym typeface="Jost"/>
              </a:rPr>
              <a:t>effortless, accessible, and integrated into everyday life</a:t>
            </a:r>
            <a:r>
              <a:rPr lang="en" sz="14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. Back Buddy empowers people to take control of their spinal health through smart, intuitive </a:t>
            </a:r>
            <a:r>
              <a:rPr lang="en" sz="1425">
                <a:solidFill>
                  <a:srgbClr val="595959"/>
                </a:solidFill>
                <a:latin typeface="Jost Medium"/>
                <a:ea typeface="Jost Medium"/>
                <a:cs typeface="Jost Medium"/>
                <a:sym typeface="Jost Medium"/>
              </a:rPr>
              <a:t>support</a:t>
            </a:r>
            <a:endParaRPr sz="14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9"/>
          <p:cNvSpPr txBox="1"/>
          <p:nvPr/>
        </p:nvSpPr>
        <p:spPr>
          <a:xfrm>
            <a:off x="176300" y="283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Product Pitch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02" name="Google Shape;202;p49"/>
          <p:cNvSpPr txBox="1"/>
          <p:nvPr/>
        </p:nvSpPr>
        <p:spPr>
          <a:xfrm>
            <a:off x="326150" y="856525"/>
            <a:ext cx="5517300" cy="3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600">
                <a:solidFill>
                  <a:srgbClr val="D86713"/>
                </a:solidFill>
                <a:latin typeface="Jost Medium"/>
                <a:ea typeface="Jost Medium"/>
                <a:cs typeface="Jost Medium"/>
                <a:sym typeface="Jost Medium"/>
              </a:rPr>
              <a:t>Portable posture pad</a:t>
            </a:r>
            <a:r>
              <a:rPr lang="en" sz="1600">
                <a:solidFill>
                  <a:srgbClr val="F95151"/>
                </a:solidFill>
                <a:latin typeface="Jost Medium"/>
                <a:ea typeface="Jost Medium"/>
                <a:cs typeface="Jost Medium"/>
                <a:sym typeface="Jost Medium"/>
              </a:rPr>
              <a:t> </a:t>
            </a:r>
            <a:r>
              <a:rPr lang="en" sz="1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rPr>
              <a:t>that provides instant, adaptable support for maintaining proper posture while seated.</a:t>
            </a:r>
            <a:endParaRPr sz="1600">
              <a:solidFill>
                <a:schemeClr val="dk1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Jost Medium"/>
              <a:buChar char="●"/>
            </a:pPr>
            <a:r>
              <a:rPr lang="en" sz="16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Lightweight, easy to carry, and rechargeable!</a:t>
            </a:r>
            <a:endParaRPr sz="1600">
              <a:solidFill>
                <a:schemeClr val="dk2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Features </a:t>
            </a:r>
            <a:r>
              <a:rPr b="1" lang="en" sz="1600">
                <a:solidFill>
                  <a:schemeClr val="dk2"/>
                </a:solidFill>
                <a:latin typeface="Jost"/>
                <a:ea typeface="Jost"/>
                <a:cs typeface="Jost"/>
                <a:sym typeface="Jost"/>
              </a:rPr>
              <a:t>air cells that inflate</a:t>
            </a:r>
            <a:r>
              <a:rPr lang="en" sz="16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 in response to pressure sensors, gently pushing the user to </a:t>
            </a:r>
            <a:r>
              <a:rPr b="1" lang="en" sz="1600">
                <a:solidFill>
                  <a:schemeClr val="dk2"/>
                </a:solidFill>
                <a:latin typeface="Jost"/>
                <a:ea typeface="Jost"/>
                <a:cs typeface="Jost"/>
                <a:sym typeface="Jost"/>
              </a:rPr>
              <a:t>adjust their posture </a:t>
            </a:r>
            <a:r>
              <a:rPr lang="en" sz="16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and maintain proper spinal alignment.</a:t>
            </a:r>
            <a:endParaRPr sz="1600">
              <a:solidFill>
                <a:schemeClr val="dk2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-330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Jost Medium"/>
              <a:buChar char="●"/>
            </a:pPr>
            <a:r>
              <a:rPr lang="en" sz="16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App that provides progress, control, and allows for setting goals!</a:t>
            </a:r>
            <a:endParaRPr sz="1600">
              <a:solidFill>
                <a:schemeClr val="dk1"/>
              </a:solidFill>
              <a:latin typeface="Jost Medium"/>
              <a:ea typeface="Jost Medium"/>
              <a:cs typeface="Jost Medium"/>
              <a:sym typeface="Jost Medium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t/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  <p:pic>
        <p:nvPicPr>
          <p:cNvPr id="203" name="Google Shape;203;p49"/>
          <p:cNvPicPr preferRelativeResize="0"/>
          <p:nvPr/>
        </p:nvPicPr>
        <p:blipFill rotWithShape="1">
          <a:blip r:embed="rId3">
            <a:alphaModFix/>
          </a:blip>
          <a:srcRect b="0" l="1572" r="10592" t="9853"/>
          <a:stretch/>
        </p:blipFill>
        <p:spPr>
          <a:xfrm>
            <a:off x="6306250" y="205300"/>
            <a:ext cx="2390650" cy="436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0"/>
          <p:cNvSpPr txBox="1"/>
          <p:nvPr/>
        </p:nvSpPr>
        <p:spPr>
          <a:xfrm>
            <a:off x="176300" y="283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Mechanical Overview - System 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09" name="Google Shape;209;p50"/>
          <p:cNvSpPr txBox="1"/>
          <p:nvPr/>
        </p:nvSpPr>
        <p:spPr>
          <a:xfrm>
            <a:off x="-601825" y="12503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Air Cells</a:t>
            </a:r>
            <a:endParaRPr b="1"/>
          </a:p>
        </p:txBody>
      </p:sp>
      <p:sp>
        <p:nvSpPr>
          <p:cNvPr id="210" name="Google Shape;210;p50"/>
          <p:cNvSpPr txBox="1"/>
          <p:nvPr/>
        </p:nvSpPr>
        <p:spPr>
          <a:xfrm>
            <a:off x="1719000" y="12141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Tubing System</a:t>
            </a:r>
            <a:endParaRPr b="1"/>
          </a:p>
        </p:txBody>
      </p:sp>
      <p:sp>
        <p:nvSpPr>
          <p:cNvPr id="211" name="Google Shape;211;p50"/>
          <p:cNvSpPr txBox="1"/>
          <p:nvPr/>
        </p:nvSpPr>
        <p:spPr>
          <a:xfrm>
            <a:off x="5269214" y="1214125"/>
            <a:ext cx="3288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Fabric - Nylon Water Repellent</a:t>
            </a:r>
            <a:endParaRPr b="1"/>
          </a:p>
        </p:txBody>
      </p:sp>
      <p:pic>
        <p:nvPicPr>
          <p:cNvPr id="212" name="Google Shape;212;p50"/>
          <p:cNvPicPr preferRelativeResize="0"/>
          <p:nvPr/>
        </p:nvPicPr>
        <p:blipFill rotWithShape="1">
          <a:blip r:embed="rId3">
            <a:alphaModFix/>
          </a:blip>
          <a:srcRect b="3451" l="19617" r="17243" t="28210"/>
          <a:stretch/>
        </p:blipFill>
        <p:spPr>
          <a:xfrm>
            <a:off x="6961825" y="1645225"/>
            <a:ext cx="1800576" cy="265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50"/>
          <p:cNvPicPr preferRelativeResize="0"/>
          <p:nvPr/>
        </p:nvPicPr>
        <p:blipFill rotWithShape="1">
          <a:blip r:embed="rId4">
            <a:alphaModFix/>
          </a:blip>
          <a:srcRect b="6515" l="0" r="0" t="0"/>
          <a:stretch/>
        </p:blipFill>
        <p:spPr>
          <a:xfrm>
            <a:off x="4719000" y="1645225"/>
            <a:ext cx="2131476" cy="265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50" title="rec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075" y="1681450"/>
            <a:ext cx="2724124" cy="315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1"/>
          <p:cNvSpPr txBox="1"/>
          <p:nvPr/>
        </p:nvSpPr>
        <p:spPr>
          <a:xfrm>
            <a:off x="176300" y="157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Mechanical Overview - CAD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220" name="Google Shape;220;p51"/>
          <p:cNvPicPr preferRelativeResize="0"/>
          <p:nvPr/>
        </p:nvPicPr>
        <p:blipFill rotWithShape="1">
          <a:blip r:embed="rId3">
            <a:alphaModFix/>
          </a:blip>
          <a:srcRect b="8935" l="0" r="10088" t="16537"/>
          <a:stretch/>
        </p:blipFill>
        <p:spPr>
          <a:xfrm>
            <a:off x="136027" y="783275"/>
            <a:ext cx="2021726" cy="148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7525" y="660399"/>
            <a:ext cx="1856353" cy="173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6325" y="3122250"/>
            <a:ext cx="2238742" cy="143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51"/>
          <p:cNvPicPr preferRelativeResize="0"/>
          <p:nvPr/>
        </p:nvPicPr>
        <p:blipFill rotWithShape="1">
          <a:blip r:embed="rId6">
            <a:alphaModFix/>
          </a:blip>
          <a:srcRect b="2962" l="7604" r="0" t="9891"/>
          <a:stretch/>
        </p:blipFill>
        <p:spPr>
          <a:xfrm>
            <a:off x="442588" y="2763750"/>
            <a:ext cx="1715150" cy="194692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51"/>
          <p:cNvSpPr txBox="1"/>
          <p:nvPr/>
        </p:nvSpPr>
        <p:spPr>
          <a:xfrm>
            <a:off x="-149075" y="232643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Electronics Box</a:t>
            </a:r>
            <a:endParaRPr b="1"/>
          </a:p>
        </p:txBody>
      </p:sp>
      <p:sp>
        <p:nvSpPr>
          <p:cNvPr id="225" name="Google Shape;225;p51"/>
          <p:cNvSpPr txBox="1"/>
          <p:nvPr/>
        </p:nvSpPr>
        <p:spPr>
          <a:xfrm>
            <a:off x="2716850" y="46346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Valves Housing</a:t>
            </a:r>
            <a:endParaRPr b="1"/>
          </a:p>
        </p:txBody>
      </p:sp>
      <p:sp>
        <p:nvSpPr>
          <p:cNvPr id="226" name="Google Shape;226;p51"/>
          <p:cNvSpPr txBox="1"/>
          <p:nvPr/>
        </p:nvSpPr>
        <p:spPr>
          <a:xfrm>
            <a:off x="2543275" y="24666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Pump Housing</a:t>
            </a:r>
            <a:endParaRPr b="1"/>
          </a:p>
        </p:txBody>
      </p:sp>
      <p:sp>
        <p:nvSpPr>
          <p:cNvPr id="227" name="Google Shape;227;p51"/>
          <p:cNvSpPr txBox="1"/>
          <p:nvPr/>
        </p:nvSpPr>
        <p:spPr>
          <a:xfrm>
            <a:off x="-149075" y="46346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Tubes’ Connectors</a:t>
            </a:r>
            <a:endParaRPr b="1"/>
          </a:p>
        </p:txBody>
      </p:sp>
      <p:pic>
        <p:nvPicPr>
          <p:cNvPr id="228" name="Google Shape;228;p51"/>
          <p:cNvPicPr preferRelativeResize="0"/>
          <p:nvPr/>
        </p:nvPicPr>
        <p:blipFill rotWithShape="1">
          <a:blip r:embed="rId7">
            <a:alphaModFix/>
          </a:blip>
          <a:srcRect b="0" l="5944" r="0" t="0"/>
          <a:stretch/>
        </p:blipFill>
        <p:spPr>
          <a:xfrm>
            <a:off x="5579500" y="1585100"/>
            <a:ext cx="3247178" cy="17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1"/>
          <p:cNvSpPr txBox="1"/>
          <p:nvPr/>
        </p:nvSpPr>
        <p:spPr>
          <a:xfrm>
            <a:off x="5703088" y="34249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Branded Buckles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2"/>
          <p:cNvSpPr txBox="1"/>
          <p:nvPr/>
        </p:nvSpPr>
        <p:spPr>
          <a:xfrm>
            <a:off x="176300" y="283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Air Flow System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35" name="Google Shape;235;p52"/>
          <p:cNvSpPr txBox="1"/>
          <p:nvPr/>
        </p:nvSpPr>
        <p:spPr>
          <a:xfrm>
            <a:off x="257800" y="958675"/>
            <a:ext cx="4216200" cy="3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Power to the valves changes direction of </a:t>
            </a:r>
            <a:r>
              <a:rPr lang="en" sz="1800">
                <a:solidFill>
                  <a:schemeClr val="dk2"/>
                </a:solidFill>
              </a:rPr>
              <a:t>airflow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Allows for air cells to be individually inflated/deflated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Extra valve for extra air flow when exhausting air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6" name="Google Shape;23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950" y="580663"/>
            <a:ext cx="2610484" cy="39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3"/>
          <p:cNvSpPr txBox="1"/>
          <p:nvPr>
            <p:ph type="title"/>
          </p:nvPr>
        </p:nvSpPr>
        <p:spPr>
          <a:xfrm>
            <a:off x="311700" y="39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Electrical Components Used</a:t>
            </a:r>
            <a:endParaRPr/>
          </a:p>
        </p:txBody>
      </p:sp>
      <p:pic>
        <p:nvPicPr>
          <p:cNvPr id="242" name="Google Shape;242;p53"/>
          <p:cNvPicPr preferRelativeResize="0"/>
          <p:nvPr/>
        </p:nvPicPr>
        <p:blipFill rotWithShape="1">
          <a:blip r:embed="rId3">
            <a:alphaModFix/>
          </a:blip>
          <a:srcRect b="-1599" l="0" r="0" t="1600"/>
          <a:stretch/>
        </p:blipFill>
        <p:spPr>
          <a:xfrm>
            <a:off x="6429125" y="1269350"/>
            <a:ext cx="2240349" cy="184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325" y="3112450"/>
            <a:ext cx="1821975" cy="20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821374" y="1058150"/>
            <a:ext cx="737936" cy="20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" y="1058138"/>
            <a:ext cx="2574165" cy="193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4839" y="2857925"/>
            <a:ext cx="2185026" cy="22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1513" y="3680525"/>
            <a:ext cx="1946674" cy="14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75860" y="1188988"/>
            <a:ext cx="1851724" cy="166893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3"/>
          <p:cNvSpPr txBox="1"/>
          <p:nvPr/>
        </p:nvSpPr>
        <p:spPr>
          <a:xfrm>
            <a:off x="-178625" y="78191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Valves</a:t>
            </a:r>
            <a:endParaRPr b="1"/>
          </a:p>
        </p:txBody>
      </p:sp>
      <p:sp>
        <p:nvSpPr>
          <p:cNvPr id="250" name="Google Shape;250;p53"/>
          <p:cNvSpPr txBox="1"/>
          <p:nvPr/>
        </p:nvSpPr>
        <p:spPr>
          <a:xfrm>
            <a:off x="1690338" y="78191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Pressure sensors</a:t>
            </a:r>
            <a:endParaRPr b="1"/>
          </a:p>
        </p:txBody>
      </p:sp>
      <p:sp>
        <p:nvSpPr>
          <p:cNvPr id="251" name="Google Shape;251;p53"/>
          <p:cNvSpPr txBox="1"/>
          <p:nvPr/>
        </p:nvSpPr>
        <p:spPr>
          <a:xfrm>
            <a:off x="3806488" y="83823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BLE Bluetooth Module</a:t>
            </a:r>
            <a:endParaRPr b="1"/>
          </a:p>
        </p:txBody>
      </p:sp>
      <p:sp>
        <p:nvSpPr>
          <p:cNvPr id="252" name="Google Shape;252;p53"/>
          <p:cNvSpPr txBox="1"/>
          <p:nvPr/>
        </p:nvSpPr>
        <p:spPr>
          <a:xfrm>
            <a:off x="6049288" y="7819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Arduino Uno </a:t>
            </a:r>
            <a:endParaRPr b="1"/>
          </a:p>
        </p:txBody>
      </p:sp>
      <p:sp>
        <p:nvSpPr>
          <p:cNvPr id="253" name="Google Shape;253;p53"/>
          <p:cNvSpPr txBox="1"/>
          <p:nvPr/>
        </p:nvSpPr>
        <p:spPr>
          <a:xfrm>
            <a:off x="221688" y="28111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Air Pump</a:t>
            </a:r>
            <a:endParaRPr b="1"/>
          </a:p>
        </p:txBody>
      </p:sp>
      <p:sp>
        <p:nvSpPr>
          <p:cNvPr id="254" name="Google Shape;254;p53"/>
          <p:cNvSpPr txBox="1"/>
          <p:nvPr/>
        </p:nvSpPr>
        <p:spPr>
          <a:xfrm>
            <a:off x="2794838" y="32422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Relay Module</a:t>
            </a:r>
            <a:endParaRPr b="1"/>
          </a:p>
        </p:txBody>
      </p:sp>
      <p:sp>
        <p:nvSpPr>
          <p:cNvPr id="255" name="Google Shape;255;p53"/>
          <p:cNvSpPr txBox="1"/>
          <p:nvPr/>
        </p:nvSpPr>
        <p:spPr>
          <a:xfrm>
            <a:off x="5669463" y="31184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t"/>
                <a:ea typeface="Jost"/>
                <a:cs typeface="Jost"/>
                <a:sym typeface="Jost"/>
              </a:rPr>
              <a:t>Rechargeable</a:t>
            </a:r>
            <a:r>
              <a:rPr b="1" lang="en" sz="1600">
                <a:latin typeface="Jost"/>
                <a:ea typeface="Jost"/>
                <a:cs typeface="Jost"/>
                <a:sym typeface="Jost"/>
              </a:rPr>
              <a:t> Battery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4"/>
          <p:cNvSpPr txBox="1"/>
          <p:nvPr/>
        </p:nvSpPr>
        <p:spPr>
          <a:xfrm>
            <a:off x="221325" y="283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Electrical </a:t>
            </a:r>
            <a:r>
              <a:rPr b="1" lang="en" sz="6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Overview </a:t>
            </a:r>
            <a:endParaRPr b="1" sz="2400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61" name="Google Shape;261;p54"/>
          <p:cNvSpPr txBox="1"/>
          <p:nvPr/>
        </p:nvSpPr>
        <p:spPr>
          <a:xfrm>
            <a:off x="418400" y="856525"/>
            <a:ext cx="8650800" cy="3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688"/>
              <a:buNone/>
            </a:pPr>
            <a:r>
              <a:t/>
            </a:r>
            <a:endParaRPr sz="1125">
              <a:solidFill>
                <a:srgbClr val="595959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262" name="Google Shape;262;p54"/>
          <p:cNvSpPr txBox="1"/>
          <p:nvPr/>
        </p:nvSpPr>
        <p:spPr>
          <a:xfrm>
            <a:off x="5741925" y="1060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263" name="Google Shape;263;p54" title="Screenshot 2025-04-14 at 5.14.2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1600" y="925450"/>
            <a:ext cx="4870575" cy="285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4"/>
          <p:cNvSpPr txBox="1"/>
          <p:nvPr/>
        </p:nvSpPr>
        <p:spPr>
          <a:xfrm>
            <a:off x="363450" y="1178100"/>
            <a:ext cx="3446700" cy="31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en" sz="1600">
                <a:solidFill>
                  <a:schemeClr val="dk2"/>
                </a:solidFill>
              </a:rPr>
              <a:t>Arduino controls pump and valves to adjust air cells.</a:t>
            </a:r>
            <a:br>
              <a:rPr lang="en" sz="1600">
                <a:solidFill>
                  <a:schemeClr val="dk2"/>
                </a:solidFill>
              </a:rPr>
            </a:b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en" sz="1600">
                <a:solidFill>
                  <a:schemeClr val="dk2"/>
                </a:solidFill>
              </a:rPr>
              <a:t>Relay module manages individual valve activation.</a:t>
            </a:r>
            <a:br>
              <a:rPr lang="en" sz="1600">
                <a:solidFill>
                  <a:schemeClr val="dk2"/>
                </a:solidFill>
              </a:rPr>
            </a:b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en" sz="1600">
                <a:solidFill>
                  <a:schemeClr val="dk2"/>
                </a:solidFill>
              </a:rPr>
              <a:t>Pressure sensor provides real-time feedback.</a:t>
            </a:r>
            <a:br>
              <a:rPr lang="en" sz="1600">
                <a:solidFill>
                  <a:schemeClr val="dk2"/>
                </a:solidFill>
              </a:rPr>
            </a:b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en" sz="1600">
                <a:solidFill>
                  <a:schemeClr val="dk2"/>
                </a:solidFill>
              </a:rPr>
              <a:t>Powered by 12V battery with buck converter.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plate Slid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